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405"/>
  </p:normalViewPr>
  <p:slideViewPr>
    <p:cSldViewPr snapToGrid="0" snapToObjects="1">
      <p:cViewPr varScale="1">
        <p:scale>
          <a:sx n="125" d="100"/>
          <a:sy n="125" d="100"/>
        </p:scale>
        <p:origin x="17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450BD-3279-8A40-B58A-FBBDEEBC0E64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D6734-6FB5-4943-98F3-4985AA988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043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450BD-3279-8A40-B58A-FBBDEEBC0E64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D6734-6FB5-4943-98F3-4985AA988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67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450BD-3279-8A40-B58A-FBBDEEBC0E64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D6734-6FB5-4943-98F3-4985AA988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213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450BD-3279-8A40-B58A-FBBDEEBC0E64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D6734-6FB5-4943-98F3-4985AA988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143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450BD-3279-8A40-B58A-FBBDEEBC0E64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D6734-6FB5-4943-98F3-4985AA988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1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450BD-3279-8A40-B58A-FBBDEEBC0E64}" type="datetimeFigureOut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D6734-6FB5-4943-98F3-4985AA988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1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450BD-3279-8A40-B58A-FBBDEEBC0E64}" type="datetimeFigureOut">
              <a:rPr lang="en-US" smtClean="0"/>
              <a:t>1/31/20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D6734-6FB5-4943-98F3-4985AA988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076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450BD-3279-8A40-B58A-FBBDEEBC0E64}" type="datetimeFigureOut">
              <a:rPr lang="en-US" smtClean="0"/>
              <a:t>1/31/20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D6734-6FB5-4943-98F3-4985AA988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52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450BD-3279-8A40-B58A-FBBDEEBC0E64}" type="datetimeFigureOut">
              <a:rPr lang="en-US" smtClean="0"/>
              <a:t>1/31/20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D6734-6FB5-4943-98F3-4985AA988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050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450BD-3279-8A40-B58A-FBBDEEBC0E64}" type="datetimeFigureOut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D6734-6FB5-4943-98F3-4985AA988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88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450BD-3279-8A40-B58A-FBBDEEBC0E64}" type="datetimeFigureOut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D6734-6FB5-4943-98F3-4985AA988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71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450BD-3279-8A40-B58A-FBBDEEBC0E64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D6734-6FB5-4943-98F3-4985AA988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470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15777-0122-874F-A75B-CE3188D12E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Rank Sum Test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483544-8412-F145-97C5-3C2275A6FE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229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F86D6-9D80-8F41-A8B2-D6895A2DA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87386F1-7663-3D4D-B74F-F56135EDB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475706"/>
              </p:ext>
            </p:extLst>
          </p:nvPr>
        </p:nvGraphicFramePr>
        <p:xfrm>
          <a:off x="1301578" y="1690689"/>
          <a:ext cx="6540843" cy="14192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57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3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New Method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Traditional Method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37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49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31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55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46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16F1E0B-7302-B34C-918E-26A2DB692B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137021"/>
              </p:ext>
            </p:extLst>
          </p:nvPr>
        </p:nvGraphicFramePr>
        <p:xfrm>
          <a:off x="2386025" y="3429000"/>
          <a:ext cx="4371948" cy="2758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57316">
                  <a:extLst>
                    <a:ext uri="{9D8B030D-6E8A-4147-A177-3AD203B41FA5}">
                      <a16:colId xmlns:a16="http://schemas.microsoft.com/office/drawing/2014/main" val="941593665"/>
                    </a:ext>
                  </a:extLst>
                </a:gridCol>
                <a:gridCol w="14573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7316">
                  <a:extLst>
                    <a:ext uri="{9D8B030D-6E8A-4147-A177-3AD203B41FA5}">
                      <a16:colId xmlns:a16="http://schemas.microsoft.com/office/drawing/2014/main" val="371873159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sng" strike="noStrike" dirty="0">
                          <a:effectLst/>
                        </a:rPr>
                        <a:t>Name</a:t>
                      </a:r>
                      <a:endParaRPr lang="en-US" sz="22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 Method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Score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Bob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Traditional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23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Sue 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Traditional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Fred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Jim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Traditional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Pam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34373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Tim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869953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Zac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71953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2459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D8C25-46C0-0A40-B1AC-CBE372421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Ho: </a:t>
            </a:r>
            <a:r>
              <a:rPr lang="en-US" sz="3600" dirty="0"/>
              <a:t>Method Does Not Effect Test Score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69E67A4-C00D-574D-BC61-50CC0825F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090754"/>
              </p:ext>
            </p:extLst>
          </p:nvPr>
        </p:nvGraphicFramePr>
        <p:xfrm>
          <a:off x="241132" y="1981200"/>
          <a:ext cx="2620182" cy="1783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1789">
                  <a:extLst>
                    <a:ext uri="{9D8B030D-6E8A-4147-A177-3AD203B41FA5}">
                      <a16:colId xmlns:a16="http://schemas.microsoft.com/office/drawing/2014/main" val="3454914974"/>
                    </a:ext>
                  </a:extLst>
                </a:gridCol>
                <a:gridCol w="7717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8302">
                  <a:extLst>
                    <a:ext uri="{9D8B030D-6E8A-4147-A177-3AD203B41FA5}">
                      <a16:colId xmlns:a16="http://schemas.microsoft.com/office/drawing/2014/main" val="653631733"/>
                    </a:ext>
                  </a:extLst>
                </a:gridCol>
                <a:gridCol w="538302">
                  <a:extLst>
                    <a:ext uri="{9D8B030D-6E8A-4147-A177-3AD203B41FA5}">
                      <a16:colId xmlns:a16="http://schemas.microsoft.com/office/drawing/2014/main" val="70945649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sng" strike="noStrike" dirty="0">
                          <a:effectLst/>
                        </a:rPr>
                        <a:t>Name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 Method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Bob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Sue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Fred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Jim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Pam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34373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Tim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869953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Zac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719537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1181912-0B45-3F42-90C6-097A29A15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072360"/>
              </p:ext>
            </p:extLst>
          </p:nvPr>
        </p:nvGraphicFramePr>
        <p:xfrm>
          <a:off x="3176096" y="1981200"/>
          <a:ext cx="1543578" cy="1783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1789">
                  <a:extLst>
                    <a:ext uri="{9D8B030D-6E8A-4147-A177-3AD203B41FA5}">
                      <a16:colId xmlns:a16="http://schemas.microsoft.com/office/drawing/2014/main" val="3454914974"/>
                    </a:ext>
                  </a:extLst>
                </a:gridCol>
                <a:gridCol w="7717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sng" strike="noStrike" dirty="0">
                          <a:effectLst/>
                        </a:rPr>
                        <a:t>Name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 Method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Bob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Sue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Fred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Jim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Pam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34373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Tim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869953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Zac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719537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B680E2F-5A84-BD47-9CBB-31205177D2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576988"/>
              </p:ext>
            </p:extLst>
          </p:nvPr>
        </p:nvGraphicFramePr>
        <p:xfrm>
          <a:off x="4719674" y="1981200"/>
          <a:ext cx="1076604" cy="1783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8302">
                  <a:extLst>
                    <a:ext uri="{9D8B030D-6E8A-4147-A177-3AD203B41FA5}">
                      <a16:colId xmlns:a16="http://schemas.microsoft.com/office/drawing/2014/main" val="301649656"/>
                    </a:ext>
                  </a:extLst>
                </a:gridCol>
                <a:gridCol w="538302">
                  <a:extLst>
                    <a:ext uri="{9D8B030D-6E8A-4147-A177-3AD203B41FA5}">
                      <a16:colId xmlns:a16="http://schemas.microsoft.com/office/drawing/2014/main" val="8680585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428789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35968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086327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7432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008204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917644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058904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09167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919FA6C-8125-B149-B8CE-55534667BF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249169"/>
              </p:ext>
            </p:extLst>
          </p:nvPr>
        </p:nvGraphicFramePr>
        <p:xfrm>
          <a:off x="6097096" y="1981200"/>
          <a:ext cx="1543578" cy="1783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1789">
                  <a:extLst>
                    <a:ext uri="{9D8B030D-6E8A-4147-A177-3AD203B41FA5}">
                      <a16:colId xmlns:a16="http://schemas.microsoft.com/office/drawing/2014/main" val="3454914974"/>
                    </a:ext>
                  </a:extLst>
                </a:gridCol>
                <a:gridCol w="7717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sng" strike="noStrike" dirty="0">
                          <a:effectLst/>
                        </a:rPr>
                        <a:t>Name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 Method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Bob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Sue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Fred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Jim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Pam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34373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Tim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869953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Zac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719537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4C3C30A-B1FD-5044-AEBD-AC0CF1262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48644"/>
              </p:ext>
            </p:extLst>
          </p:nvPr>
        </p:nvGraphicFramePr>
        <p:xfrm>
          <a:off x="7640674" y="1981200"/>
          <a:ext cx="1076604" cy="1783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8302">
                  <a:extLst>
                    <a:ext uri="{9D8B030D-6E8A-4147-A177-3AD203B41FA5}">
                      <a16:colId xmlns:a16="http://schemas.microsoft.com/office/drawing/2014/main" val="301649656"/>
                    </a:ext>
                  </a:extLst>
                </a:gridCol>
                <a:gridCol w="538302">
                  <a:extLst>
                    <a:ext uri="{9D8B030D-6E8A-4147-A177-3AD203B41FA5}">
                      <a16:colId xmlns:a16="http://schemas.microsoft.com/office/drawing/2014/main" val="8680585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428789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35968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086327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7432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008204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917644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058904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091672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6A82B41-DD40-8A47-8F00-109307EC76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404299"/>
              </p:ext>
            </p:extLst>
          </p:nvPr>
        </p:nvGraphicFramePr>
        <p:xfrm>
          <a:off x="241132" y="4399280"/>
          <a:ext cx="1543578" cy="1783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1789">
                  <a:extLst>
                    <a:ext uri="{9D8B030D-6E8A-4147-A177-3AD203B41FA5}">
                      <a16:colId xmlns:a16="http://schemas.microsoft.com/office/drawing/2014/main" val="3454914974"/>
                    </a:ext>
                  </a:extLst>
                </a:gridCol>
                <a:gridCol w="7717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sng" strike="noStrike" dirty="0">
                          <a:effectLst/>
                        </a:rPr>
                        <a:t>Name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 Method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Bob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Sue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Fred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Jim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Pam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34373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Tim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869953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Zac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719537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9D1142C-65F2-F74A-9AC4-5CEA4CE85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616302"/>
              </p:ext>
            </p:extLst>
          </p:nvPr>
        </p:nvGraphicFramePr>
        <p:xfrm>
          <a:off x="1784710" y="4399280"/>
          <a:ext cx="1076604" cy="1783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8302">
                  <a:extLst>
                    <a:ext uri="{9D8B030D-6E8A-4147-A177-3AD203B41FA5}">
                      <a16:colId xmlns:a16="http://schemas.microsoft.com/office/drawing/2014/main" val="301649656"/>
                    </a:ext>
                  </a:extLst>
                </a:gridCol>
                <a:gridCol w="538302">
                  <a:extLst>
                    <a:ext uri="{9D8B030D-6E8A-4147-A177-3AD203B41FA5}">
                      <a16:colId xmlns:a16="http://schemas.microsoft.com/office/drawing/2014/main" val="8680585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428789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35968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086327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7432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008204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917644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058904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09167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B7B1699-836D-C04F-828F-E87E6077FE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939937"/>
              </p:ext>
            </p:extLst>
          </p:nvPr>
        </p:nvGraphicFramePr>
        <p:xfrm>
          <a:off x="3176096" y="4399280"/>
          <a:ext cx="1543578" cy="1783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1789">
                  <a:extLst>
                    <a:ext uri="{9D8B030D-6E8A-4147-A177-3AD203B41FA5}">
                      <a16:colId xmlns:a16="http://schemas.microsoft.com/office/drawing/2014/main" val="3454914974"/>
                    </a:ext>
                  </a:extLst>
                </a:gridCol>
                <a:gridCol w="7717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sng" strike="noStrike" dirty="0">
                          <a:effectLst/>
                        </a:rPr>
                        <a:t>Name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 Method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Bob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Sue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Fred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Jim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Pam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34373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Tim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869953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Zac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7195375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48443C9-9266-8D47-83C2-437752B1E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867892"/>
              </p:ext>
            </p:extLst>
          </p:nvPr>
        </p:nvGraphicFramePr>
        <p:xfrm>
          <a:off x="4719674" y="4399280"/>
          <a:ext cx="1076604" cy="1783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8302">
                  <a:extLst>
                    <a:ext uri="{9D8B030D-6E8A-4147-A177-3AD203B41FA5}">
                      <a16:colId xmlns:a16="http://schemas.microsoft.com/office/drawing/2014/main" val="301649656"/>
                    </a:ext>
                  </a:extLst>
                </a:gridCol>
                <a:gridCol w="538302">
                  <a:extLst>
                    <a:ext uri="{9D8B030D-6E8A-4147-A177-3AD203B41FA5}">
                      <a16:colId xmlns:a16="http://schemas.microsoft.com/office/drawing/2014/main" val="8680585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428789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35968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086327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7432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008204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917644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058904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09167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5F22C888-CD88-2B44-A0C0-FAF79905A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003434"/>
              </p:ext>
            </p:extLst>
          </p:nvPr>
        </p:nvGraphicFramePr>
        <p:xfrm>
          <a:off x="6097096" y="4399280"/>
          <a:ext cx="1543578" cy="1783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1789">
                  <a:extLst>
                    <a:ext uri="{9D8B030D-6E8A-4147-A177-3AD203B41FA5}">
                      <a16:colId xmlns:a16="http://schemas.microsoft.com/office/drawing/2014/main" val="3454914974"/>
                    </a:ext>
                  </a:extLst>
                </a:gridCol>
                <a:gridCol w="7717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sng" strike="noStrike" dirty="0">
                          <a:effectLst/>
                        </a:rPr>
                        <a:t>Name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 Method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Bob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Sue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Fred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Jim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Pam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34373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Tim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869953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Zac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7195375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7686CCB-0A5A-1D47-960E-D343CFA5C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533208"/>
              </p:ext>
            </p:extLst>
          </p:nvPr>
        </p:nvGraphicFramePr>
        <p:xfrm>
          <a:off x="7640674" y="4399280"/>
          <a:ext cx="1076604" cy="1783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8302">
                  <a:extLst>
                    <a:ext uri="{9D8B030D-6E8A-4147-A177-3AD203B41FA5}">
                      <a16:colId xmlns:a16="http://schemas.microsoft.com/office/drawing/2014/main" val="301649656"/>
                    </a:ext>
                  </a:extLst>
                </a:gridCol>
                <a:gridCol w="538302">
                  <a:extLst>
                    <a:ext uri="{9D8B030D-6E8A-4147-A177-3AD203B41FA5}">
                      <a16:colId xmlns:a16="http://schemas.microsoft.com/office/drawing/2014/main" val="8680585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428789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35968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086327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7432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008204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917644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058904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09167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3CD9A7-80A9-6F47-849E-9FCD8DDE10D8}"/>
                  </a:ext>
                </a:extLst>
              </p:cNvPr>
              <p:cNvSpPr txBox="1"/>
              <p:nvPr/>
            </p:nvSpPr>
            <p:spPr>
              <a:xfrm>
                <a:off x="1124465" y="3916291"/>
                <a:ext cx="13204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𝑅𝑎𝑛𝑘𝑠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7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3CD9A7-80A9-6F47-849E-9FCD8DDE1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465" y="3916291"/>
                <a:ext cx="1320490" cy="276999"/>
              </a:xfrm>
              <a:prstGeom prst="rect">
                <a:avLst/>
              </a:prstGeom>
              <a:blipFill>
                <a:blip r:embed="rId2"/>
                <a:stretch>
                  <a:fillRect l="-30476" t="-156522" r="-8571" b="-2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7AB201D-ED8B-1F4A-A672-8D35C53C7A99}"/>
                  </a:ext>
                </a:extLst>
              </p:cNvPr>
              <p:cNvSpPr txBox="1"/>
              <p:nvPr/>
            </p:nvSpPr>
            <p:spPr>
              <a:xfrm>
                <a:off x="3947885" y="3916289"/>
                <a:ext cx="14375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𝑅𝑎𝑛𝑘𝑠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12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7AB201D-ED8B-1F4A-A672-8D35C53C7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885" y="3916289"/>
                <a:ext cx="1437509" cy="276999"/>
              </a:xfrm>
              <a:prstGeom prst="rect">
                <a:avLst/>
              </a:prstGeom>
              <a:blipFill>
                <a:blip r:embed="rId3"/>
                <a:stretch>
                  <a:fillRect l="-28070" t="-156522" r="-8772" b="-2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77435E-1262-534E-9E87-EEC823FAD42C}"/>
                  </a:ext>
                </a:extLst>
              </p:cNvPr>
              <p:cNvSpPr txBox="1"/>
              <p:nvPr/>
            </p:nvSpPr>
            <p:spPr>
              <a:xfrm>
                <a:off x="6873177" y="3916288"/>
                <a:ext cx="14375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𝑅𝑎𝑛𝑘𝑠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13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77435E-1262-534E-9E87-EEC823FAD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177" y="3916288"/>
                <a:ext cx="1437509" cy="276999"/>
              </a:xfrm>
              <a:prstGeom prst="rect">
                <a:avLst/>
              </a:prstGeom>
              <a:blipFill>
                <a:blip r:embed="rId4"/>
                <a:stretch>
                  <a:fillRect l="-28070" t="-156522" r="-8772" b="-2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49C1FA7-02B9-FB43-8579-E48800205C7E}"/>
                  </a:ext>
                </a:extLst>
              </p:cNvPr>
              <p:cNvSpPr txBox="1"/>
              <p:nvPr/>
            </p:nvSpPr>
            <p:spPr>
              <a:xfrm>
                <a:off x="832468" y="6354374"/>
                <a:ext cx="14375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𝑅𝑎𝑛𝑘𝑠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14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49C1FA7-02B9-FB43-8579-E48800205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68" y="6354374"/>
                <a:ext cx="1437509" cy="276999"/>
              </a:xfrm>
              <a:prstGeom prst="rect">
                <a:avLst/>
              </a:prstGeom>
              <a:blipFill>
                <a:blip r:embed="rId5"/>
                <a:stretch>
                  <a:fillRect l="-28070" t="-156522" r="-8772" b="-2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C0B816-6F94-A044-B773-AD2333296934}"/>
                  </a:ext>
                </a:extLst>
              </p:cNvPr>
              <p:cNvSpPr txBox="1"/>
              <p:nvPr/>
            </p:nvSpPr>
            <p:spPr>
              <a:xfrm>
                <a:off x="3853245" y="6354373"/>
                <a:ext cx="14375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𝑅𝑎𝑛𝑘𝑠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10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C0B816-6F94-A044-B773-AD2333296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245" y="6354373"/>
                <a:ext cx="1437509" cy="276999"/>
              </a:xfrm>
              <a:prstGeom prst="rect">
                <a:avLst/>
              </a:prstGeom>
              <a:blipFill>
                <a:blip r:embed="rId6"/>
                <a:stretch>
                  <a:fillRect l="-26957" t="-156522" r="-7826" b="-2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7D372EF-9D81-D547-B078-A699819D6095}"/>
                  </a:ext>
                </a:extLst>
              </p:cNvPr>
              <p:cNvSpPr txBox="1"/>
              <p:nvPr/>
            </p:nvSpPr>
            <p:spPr>
              <a:xfrm>
                <a:off x="6868885" y="6354372"/>
                <a:ext cx="14375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𝑅𝑎𝑛𝑘𝑠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12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7D372EF-9D81-D547-B078-A699819D6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885" y="6354372"/>
                <a:ext cx="1437509" cy="276999"/>
              </a:xfrm>
              <a:prstGeom prst="rect">
                <a:avLst/>
              </a:prstGeom>
              <a:blipFill>
                <a:blip r:embed="rId3"/>
                <a:stretch>
                  <a:fillRect l="-28070" t="-156522" r="-8772" b="-2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F045D97E-8332-F849-A667-3E1EF0896007}"/>
              </a:ext>
            </a:extLst>
          </p:cNvPr>
          <p:cNvSpPr/>
          <p:nvPr/>
        </p:nvSpPr>
        <p:spPr>
          <a:xfrm>
            <a:off x="101600" y="1838960"/>
            <a:ext cx="2946400" cy="2468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A7B2E5-5747-B940-8D49-6B4EC31B1E99}"/>
              </a:ext>
            </a:extLst>
          </p:cNvPr>
          <p:cNvSpPr txBox="1"/>
          <p:nvPr/>
        </p:nvSpPr>
        <p:spPr>
          <a:xfrm>
            <a:off x="646982" y="1443426"/>
            <a:ext cx="18084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Observed</a:t>
            </a:r>
          </a:p>
        </p:txBody>
      </p:sp>
    </p:spTree>
    <p:extLst>
      <p:ext uri="{BB962C8B-B14F-4D97-AF65-F5344CB8AC3E}">
        <p14:creationId xmlns:p14="http://schemas.microsoft.com/office/powerpoint/2010/main" val="180096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  <p:bldP spid="21" grpId="0"/>
      <p:bldP spid="22" grpId="0"/>
      <p:bldP spid="23" grpId="0"/>
      <p:bldP spid="24" grpId="0" animBg="1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D8C25-46C0-0A40-B1AC-CBE372421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Ho: </a:t>
            </a:r>
            <a:r>
              <a:rPr lang="en-US" sz="3600" dirty="0"/>
              <a:t>Method Does Not Effect Test Score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69E67A4-C00D-574D-BC61-50CC0825F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467419"/>
              </p:ext>
            </p:extLst>
          </p:nvPr>
        </p:nvGraphicFramePr>
        <p:xfrm>
          <a:off x="628650" y="1517969"/>
          <a:ext cx="1770548" cy="13294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1526">
                  <a:extLst>
                    <a:ext uri="{9D8B030D-6E8A-4147-A177-3AD203B41FA5}">
                      <a16:colId xmlns:a16="http://schemas.microsoft.com/office/drawing/2014/main" val="3454914974"/>
                    </a:ext>
                  </a:extLst>
                </a:gridCol>
                <a:gridCol w="521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748">
                  <a:extLst>
                    <a:ext uri="{9D8B030D-6E8A-4147-A177-3AD203B41FA5}">
                      <a16:colId xmlns:a16="http://schemas.microsoft.com/office/drawing/2014/main" val="653631733"/>
                    </a:ext>
                  </a:extLst>
                </a:gridCol>
                <a:gridCol w="363748">
                  <a:extLst>
                    <a:ext uri="{9D8B030D-6E8A-4147-A177-3AD203B41FA5}">
                      <a16:colId xmlns:a16="http://schemas.microsoft.com/office/drawing/2014/main" val="709456491"/>
                    </a:ext>
                  </a:extLst>
                </a:gridCol>
              </a:tblGrid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sng" strike="noStrike" dirty="0">
                          <a:effectLst/>
                        </a:rPr>
                        <a:t>Name</a:t>
                      </a:r>
                      <a:endParaRPr lang="en-US" sz="105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 Method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Bob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23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Sue 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Fred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Jim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Pam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3437351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Tim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86995334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Zac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719537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4C3C30A-B1FD-5044-AEBD-AC0CF1262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213774"/>
              </p:ext>
            </p:extLst>
          </p:nvPr>
        </p:nvGraphicFramePr>
        <p:xfrm>
          <a:off x="11694514" y="3251200"/>
          <a:ext cx="1076604" cy="1783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8302">
                  <a:extLst>
                    <a:ext uri="{9D8B030D-6E8A-4147-A177-3AD203B41FA5}">
                      <a16:colId xmlns:a16="http://schemas.microsoft.com/office/drawing/2014/main" val="301649656"/>
                    </a:ext>
                  </a:extLst>
                </a:gridCol>
                <a:gridCol w="538302">
                  <a:extLst>
                    <a:ext uri="{9D8B030D-6E8A-4147-A177-3AD203B41FA5}">
                      <a16:colId xmlns:a16="http://schemas.microsoft.com/office/drawing/2014/main" val="8680585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428789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35968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086327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7432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008204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917644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058904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09167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7686CCB-0A5A-1D47-960E-D343CFA5C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83617"/>
              </p:ext>
            </p:extLst>
          </p:nvPr>
        </p:nvGraphicFramePr>
        <p:xfrm>
          <a:off x="11694514" y="5455920"/>
          <a:ext cx="1076604" cy="1783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8302">
                  <a:extLst>
                    <a:ext uri="{9D8B030D-6E8A-4147-A177-3AD203B41FA5}">
                      <a16:colId xmlns:a16="http://schemas.microsoft.com/office/drawing/2014/main" val="301649656"/>
                    </a:ext>
                  </a:extLst>
                </a:gridCol>
                <a:gridCol w="538302">
                  <a:extLst>
                    <a:ext uri="{9D8B030D-6E8A-4147-A177-3AD203B41FA5}">
                      <a16:colId xmlns:a16="http://schemas.microsoft.com/office/drawing/2014/main" val="8680585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428789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35968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086327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7432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008204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917644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058904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091672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91178D7B-E1F5-A54F-A8EE-48869ECB3E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456794"/>
              </p:ext>
            </p:extLst>
          </p:nvPr>
        </p:nvGraphicFramePr>
        <p:xfrm>
          <a:off x="2670810" y="1517969"/>
          <a:ext cx="1770548" cy="13294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1526">
                  <a:extLst>
                    <a:ext uri="{9D8B030D-6E8A-4147-A177-3AD203B41FA5}">
                      <a16:colId xmlns:a16="http://schemas.microsoft.com/office/drawing/2014/main" val="3454914974"/>
                    </a:ext>
                  </a:extLst>
                </a:gridCol>
                <a:gridCol w="521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748">
                  <a:extLst>
                    <a:ext uri="{9D8B030D-6E8A-4147-A177-3AD203B41FA5}">
                      <a16:colId xmlns:a16="http://schemas.microsoft.com/office/drawing/2014/main" val="653631733"/>
                    </a:ext>
                  </a:extLst>
                </a:gridCol>
                <a:gridCol w="363748">
                  <a:extLst>
                    <a:ext uri="{9D8B030D-6E8A-4147-A177-3AD203B41FA5}">
                      <a16:colId xmlns:a16="http://schemas.microsoft.com/office/drawing/2014/main" val="709456491"/>
                    </a:ext>
                  </a:extLst>
                </a:gridCol>
              </a:tblGrid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sng" strike="noStrike" dirty="0">
                          <a:effectLst/>
                        </a:rPr>
                        <a:t>Name</a:t>
                      </a:r>
                      <a:endParaRPr lang="en-US" sz="105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 Method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Bob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23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Sue 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Fred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Jim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Pam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3437351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Tim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86995334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Zac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7195375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62B001F7-7F60-BD41-A3D2-AD2AE4F496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870094"/>
              </p:ext>
            </p:extLst>
          </p:nvPr>
        </p:nvGraphicFramePr>
        <p:xfrm>
          <a:off x="4712970" y="1517969"/>
          <a:ext cx="1770548" cy="13294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1526">
                  <a:extLst>
                    <a:ext uri="{9D8B030D-6E8A-4147-A177-3AD203B41FA5}">
                      <a16:colId xmlns:a16="http://schemas.microsoft.com/office/drawing/2014/main" val="3454914974"/>
                    </a:ext>
                  </a:extLst>
                </a:gridCol>
                <a:gridCol w="521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748">
                  <a:extLst>
                    <a:ext uri="{9D8B030D-6E8A-4147-A177-3AD203B41FA5}">
                      <a16:colId xmlns:a16="http://schemas.microsoft.com/office/drawing/2014/main" val="653631733"/>
                    </a:ext>
                  </a:extLst>
                </a:gridCol>
                <a:gridCol w="363748">
                  <a:extLst>
                    <a:ext uri="{9D8B030D-6E8A-4147-A177-3AD203B41FA5}">
                      <a16:colId xmlns:a16="http://schemas.microsoft.com/office/drawing/2014/main" val="709456491"/>
                    </a:ext>
                  </a:extLst>
                </a:gridCol>
              </a:tblGrid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sng" strike="noStrike" dirty="0">
                          <a:effectLst/>
                        </a:rPr>
                        <a:t>Name</a:t>
                      </a:r>
                      <a:endParaRPr lang="en-US" sz="105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 Method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Bob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23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Sue 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Fred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Jim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Pam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3437351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Tim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86995334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Zac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7195375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8048BFD5-B051-7346-9437-6561C8CAD3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110576"/>
              </p:ext>
            </p:extLst>
          </p:nvPr>
        </p:nvGraphicFramePr>
        <p:xfrm>
          <a:off x="6755130" y="1517969"/>
          <a:ext cx="1770548" cy="13294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1526">
                  <a:extLst>
                    <a:ext uri="{9D8B030D-6E8A-4147-A177-3AD203B41FA5}">
                      <a16:colId xmlns:a16="http://schemas.microsoft.com/office/drawing/2014/main" val="3454914974"/>
                    </a:ext>
                  </a:extLst>
                </a:gridCol>
                <a:gridCol w="521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748">
                  <a:extLst>
                    <a:ext uri="{9D8B030D-6E8A-4147-A177-3AD203B41FA5}">
                      <a16:colId xmlns:a16="http://schemas.microsoft.com/office/drawing/2014/main" val="653631733"/>
                    </a:ext>
                  </a:extLst>
                </a:gridCol>
                <a:gridCol w="363748">
                  <a:extLst>
                    <a:ext uri="{9D8B030D-6E8A-4147-A177-3AD203B41FA5}">
                      <a16:colId xmlns:a16="http://schemas.microsoft.com/office/drawing/2014/main" val="709456491"/>
                    </a:ext>
                  </a:extLst>
                </a:gridCol>
              </a:tblGrid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sng" strike="noStrike" dirty="0">
                          <a:effectLst/>
                        </a:rPr>
                        <a:t>Name</a:t>
                      </a:r>
                      <a:endParaRPr lang="en-US" sz="105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 Method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Bob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23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Sue 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Fred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Jim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Pam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3437351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Tim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86995334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Zac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7195375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B56FECF-5C54-1748-A005-57352323CD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96804"/>
              </p:ext>
            </p:extLst>
          </p:nvPr>
        </p:nvGraphicFramePr>
        <p:xfrm>
          <a:off x="628650" y="3227865"/>
          <a:ext cx="1770548" cy="13294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1526">
                  <a:extLst>
                    <a:ext uri="{9D8B030D-6E8A-4147-A177-3AD203B41FA5}">
                      <a16:colId xmlns:a16="http://schemas.microsoft.com/office/drawing/2014/main" val="3454914974"/>
                    </a:ext>
                  </a:extLst>
                </a:gridCol>
                <a:gridCol w="521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748">
                  <a:extLst>
                    <a:ext uri="{9D8B030D-6E8A-4147-A177-3AD203B41FA5}">
                      <a16:colId xmlns:a16="http://schemas.microsoft.com/office/drawing/2014/main" val="653631733"/>
                    </a:ext>
                  </a:extLst>
                </a:gridCol>
                <a:gridCol w="363748">
                  <a:extLst>
                    <a:ext uri="{9D8B030D-6E8A-4147-A177-3AD203B41FA5}">
                      <a16:colId xmlns:a16="http://schemas.microsoft.com/office/drawing/2014/main" val="709456491"/>
                    </a:ext>
                  </a:extLst>
                </a:gridCol>
              </a:tblGrid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sng" strike="noStrike" dirty="0">
                          <a:effectLst/>
                        </a:rPr>
                        <a:t>Name</a:t>
                      </a:r>
                      <a:endParaRPr lang="en-US" sz="105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 Method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Bob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23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Sue 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Fred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Jim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Pam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3437351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Tim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86995334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Zac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7195375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CCE8468-5563-0040-83B9-CE0F3FD94D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792175"/>
              </p:ext>
            </p:extLst>
          </p:nvPr>
        </p:nvGraphicFramePr>
        <p:xfrm>
          <a:off x="2670810" y="3227865"/>
          <a:ext cx="1770548" cy="13294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1526">
                  <a:extLst>
                    <a:ext uri="{9D8B030D-6E8A-4147-A177-3AD203B41FA5}">
                      <a16:colId xmlns:a16="http://schemas.microsoft.com/office/drawing/2014/main" val="3454914974"/>
                    </a:ext>
                  </a:extLst>
                </a:gridCol>
                <a:gridCol w="521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748">
                  <a:extLst>
                    <a:ext uri="{9D8B030D-6E8A-4147-A177-3AD203B41FA5}">
                      <a16:colId xmlns:a16="http://schemas.microsoft.com/office/drawing/2014/main" val="653631733"/>
                    </a:ext>
                  </a:extLst>
                </a:gridCol>
                <a:gridCol w="363748">
                  <a:extLst>
                    <a:ext uri="{9D8B030D-6E8A-4147-A177-3AD203B41FA5}">
                      <a16:colId xmlns:a16="http://schemas.microsoft.com/office/drawing/2014/main" val="709456491"/>
                    </a:ext>
                  </a:extLst>
                </a:gridCol>
              </a:tblGrid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sng" strike="noStrike" dirty="0">
                          <a:effectLst/>
                        </a:rPr>
                        <a:t>Name</a:t>
                      </a:r>
                      <a:endParaRPr lang="en-US" sz="105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 Method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Bob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23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Sue 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Fred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Jim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Pam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3437351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Tim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86995334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Zac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7195375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1A8DF244-FA70-AB40-BF72-23A56BE14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545427"/>
              </p:ext>
            </p:extLst>
          </p:nvPr>
        </p:nvGraphicFramePr>
        <p:xfrm>
          <a:off x="4712970" y="3227865"/>
          <a:ext cx="1770548" cy="13294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1526">
                  <a:extLst>
                    <a:ext uri="{9D8B030D-6E8A-4147-A177-3AD203B41FA5}">
                      <a16:colId xmlns:a16="http://schemas.microsoft.com/office/drawing/2014/main" val="3454914974"/>
                    </a:ext>
                  </a:extLst>
                </a:gridCol>
                <a:gridCol w="521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748">
                  <a:extLst>
                    <a:ext uri="{9D8B030D-6E8A-4147-A177-3AD203B41FA5}">
                      <a16:colId xmlns:a16="http://schemas.microsoft.com/office/drawing/2014/main" val="653631733"/>
                    </a:ext>
                  </a:extLst>
                </a:gridCol>
                <a:gridCol w="363748">
                  <a:extLst>
                    <a:ext uri="{9D8B030D-6E8A-4147-A177-3AD203B41FA5}">
                      <a16:colId xmlns:a16="http://schemas.microsoft.com/office/drawing/2014/main" val="709456491"/>
                    </a:ext>
                  </a:extLst>
                </a:gridCol>
              </a:tblGrid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sng" strike="noStrike" dirty="0">
                          <a:effectLst/>
                        </a:rPr>
                        <a:t>Name</a:t>
                      </a:r>
                      <a:endParaRPr lang="en-US" sz="105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 Method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Bob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23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Sue 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Fred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Jim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Pam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3437351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Tim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86995334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Zac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7195375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A0F55AD3-06E0-544D-903A-577BE5348E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227917"/>
              </p:ext>
            </p:extLst>
          </p:nvPr>
        </p:nvGraphicFramePr>
        <p:xfrm>
          <a:off x="6755130" y="3227865"/>
          <a:ext cx="1770548" cy="13294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1526">
                  <a:extLst>
                    <a:ext uri="{9D8B030D-6E8A-4147-A177-3AD203B41FA5}">
                      <a16:colId xmlns:a16="http://schemas.microsoft.com/office/drawing/2014/main" val="3454914974"/>
                    </a:ext>
                  </a:extLst>
                </a:gridCol>
                <a:gridCol w="521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748">
                  <a:extLst>
                    <a:ext uri="{9D8B030D-6E8A-4147-A177-3AD203B41FA5}">
                      <a16:colId xmlns:a16="http://schemas.microsoft.com/office/drawing/2014/main" val="653631733"/>
                    </a:ext>
                  </a:extLst>
                </a:gridCol>
                <a:gridCol w="363748">
                  <a:extLst>
                    <a:ext uri="{9D8B030D-6E8A-4147-A177-3AD203B41FA5}">
                      <a16:colId xmlns:a16="http://schemas.microsoft.com/office/drawing/2014/main" val="709456491"/>
                    </a:ext>
                  </a:extLst>
                </a:gridCol>
              </a:tblGrid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sng" strike="noStrike" dirty="0">
                          <a:effectLst/>
                        </a:rPr>
                        <a:t>Name</a:t>
                      </a:r>
                      <a:endParaRPr lang="en-US" sz="105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 Method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Bob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23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Sue 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Fred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Jim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Pam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3437351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Tim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86995334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Zac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7195375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D68F7A08-D0D2-C248-9F02-2E67AB6238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250882"/>
              </p:ext>
            </p:extLst>
          </p:nvPr>
        </p:nvGraphicFramePr>
        <p:xfrm>
          <a:off x="628650" y="4937761"/>
          <a:ext cx="1770548" cy="13294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1526">
                  <a:extLst>
                    <a:ext uri="{9D8B030D-6E8A-4147-A177-3AD203B41FA5}">
                      <a16:colId xmlns:a16="http://schemas.microsoft.com/office/drawing/2014/main" val="3454914974"/>
                    </a:ext>
                  </a:extLst>
                </a:gridCol>
                <a:gridCol w="521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748">
                  <a:extLst>
                    <a:ext uri="{9D8B030D-6E8A-4147-A177-3AD203B41FA5}">
                      <a16:colId xmlns:a16="http://schemas.microsoft.com/office/drawing/2014/main" val="653631733"/>
                    </a:ext>
                  </a:extLst>
                </a:gridCol>
                <a:gridCol w="363748">
                  <a:extLst>
                    <a:ext uri="{9D8B030D-6E8A-4147-A177-3AD203B41FA5}">
                      <a16:colId xmlns:a16="http://schemas.microsoft.com/office/drawing/2014/main" val="709456491"/>
                    </a:ext>
                  </a:extLst>
                </a:gridCol>
              </a:tblGrid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sng" strike="noStrike" dirty="0">
                          <a:effectLst/>
                        </a:rPr>
                        <a:t>Name</a:t>
                      </a:r>
                      <a:endParaRPr lang="en-US" sz="105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 Method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Bob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23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Sue 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Fred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Jim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Pam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3437351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Tim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86995334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Zac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719537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9ADBEDE1-46F4-E642-8AB9-294F4783A0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237618"/>
              </p:ext>
            </p:extLst>
          </p:nvPr>
        </p:nvGraphicFramePr>
        <p:xfrm>
          <a:off x="2670810" y="4937761"/>
          <a:ext cx="1770548" cy="13294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1526">
                  <a:extLst>
                    <a:ext uri="{9D8B030D-6E8A-4147-A177-3AD203B41FA5}">
                      <a16:colId xmlns:a16="http://schemas.microsoft.com/office/drawing/2014/main" val="3454914974"/>
                    </a:ext>
                  </a:extLst>
                </a:gridCol>
                <a:gridCol w="521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748">
                  <a:extLst>
                    <a:ext uri="{9D8B030D-6E8A-4147-A177-3AD203B41FA5}">
                      <a16:colId xmlns:a16="http://schemas.microsoft.com/office/drawing/2014/main" val="653631733"/>
                    </a:ext>
                  </a:extLst>
                </a:gridCol>
                <a:gridCol w="363748">
                  <a:extLst>
                    <a:ext uri="{9D8B030D-6E8A-4147-A177-3AD203B41FA5}">
                      <a16:colId xmlns:a16="http://schemas.microsoft.com/office/drawing/2014/main" val="709456491"/>
                    </a:ext>
                  </a:extLst>
                </a:gridCol>
              </a:tblGrid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sng" strike="noStrike" dirty="0">
                          <a:effectLst/>
                        </a:rPr>
                        <a:t>Name</a:t>
                      </a:r>
                      <a:endParaRPr lang="en-US" sz="105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 Method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Bob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23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Sue 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Fred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Jim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Pam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3437351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Tim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86995334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Zac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7195375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EEBA5C6-5E68-894C-BC15-60731FCDB4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452595"/>
              </p:ext>
            </p:extLst>
          </p:nvPr>
        </p:nvGraphicFramePr>
        <p:xfrm>
          <a:off x="4712970" y="4937761"/>
          <a:ext cx="1770548" cy="13294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1526">
                  <a:extLst>
                    <a:ext uri="{9D8B030D-6E8A-4147-A177-3AD203B41FA5}">
                      <a16:colId xmlns:a16="http://schemas.microsoft.com/office/drawing/2014/main" val="3454914974"/>
                    </a:ext>
                  </a:extLst>
                </a:gridCol>
                <a:gridCol w="521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748">
                  <a:extLst>
                    <a:ext uri="{9D8B030D-6E8A-4147-A177-3AD203B41FA5}">
                      <a16:colId xmlns:a16="http://schemas.microsoft.com/office/drawing/2014/main" val="653631733"/>
                    </a:ext>
                  </a:extLst>
                </a:gridCol>
                <a:gridCol w="363748">
                  <a:extLst>
                    <a:ext uri="{9D8B030D-6E8A-4147-A177-3AD203B41FA5}">
                      <a16:colId xmlns:a16="http://schemas.microsoft.com/office/drawing/2014/main" val="709456491"/>
                    </a:ext>
                  </a:extLst>
                </a:gridCol>
              </a:tblGrid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sng" strike="noStrike" dirty="0">
                          <a:effectLst/>
                        </a:rPr>
                        <a:t>Name</a:t>
                      </a:r>
                      <a:endParaRPr lang="en-US" sz="105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 Method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Bob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23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Sue 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Fred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Jim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Pam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3437351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Tim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86995334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Zac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7195375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B65FD3D0-5C73-C54F-A27E-776A8F56F0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352744"/>
              </p:ext>
            </p:extLst>
          </p:nvPr>
        </p:nvGraphicFramePr>
        <p:xfrm>
          <a:off x="6755130" y="4937761"/>
          <a:ext cx="1770548" cy="13294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1526">
                  <a:extLst>
                    <a:ext uri="{9D8B030D-6E8A-4147-A177-3AD203B41FA5}">
                      <a16:colId xmlns:a16="http://schemas.microsoft.com/office/drawing/2014/main" val="3454914974"/>
                    </a:ext>
                  </a:extLst>
                </a:gridCol>
                <a:gridCol w="521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748">
                  <a:extLst>
                    <a:ext uri="{9D8B030D-6E8A-4147-A177-3AD203B41FA5}">
                      <a16:colId xmlns:a16="http://schemas.microsoft.com/office/drawing/2014/main" val="653631733"/>
                    </a:ext>
                  </a:extLst>
                </a:gridCol>
                <a:gridCol w="363748">
                  <a:extLst>
                    <a:ext uri="{9D8B030D-6E8A-4147-A177-3AD203B41FA5}">
                      <a16:colId xmlns:a16="http://schemas.microsoft.com/office/drawing/2014/main" val="709456491"/>
                    </a:ext>
                  </a:extLst>
                </a:gridCol>
              </a:tblGrid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sng" strike="noStrike" dirty="0">
                          <a:effectLst/>
                        </a:rPr>
                        <a:t>Name</a:t>
                      </a:r>
                      <a:endParaRPr lang="en-US" sz="105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 Method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Bob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23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Sue 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Fred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Jim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Pam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3437351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Tim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86995334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Zac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719537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CAB1841-2ECF-5E48-ABA6-43181A2E632D}"/>
                  </a:ext>
                </a:extLst>
              </p:cNvPr>
              <p:cNvSpPr txBox="1"/>
              <p:nvPr/>
            </p:nvSpPr>
            <p:spPr>
              <a:xfrm>
                <a:off x="1104145" y="2893814"/>
                <a:ext cx="87818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𝑅𝑎𝑛𝑘𝑠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nary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dirty="0"/>
                  <a:t>7</a:t>
                </a: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CAB1841-2ECF-5E48-ABA6-43181A2E6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145" y="2893814"/>
                <a:ext cx="878189" cy="184666"/>
              </a:xfrm>
              <a:prstGeom prst="rect">
                <a:avLst/>
              </a:prstGeom>
              <a:blipFill>
                <a:blip r:embed="rId2"/>
                <a:stretch>
                  <a:fillRect l="-31429" t="-178571" r="-8571" b="-27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83E310D-A329-C54C-88EF-6595CFB4C0A2}"/>
                  </a:ext>
                </a:extLst>
              </p:cNvPr>
              <p:cNvSpPr txBox="1"/>
              <p:nvPr/>
            </p:nvSpPr>
            <p:spPr>
              <a:xfrm>
                <a:off x="3077715" y="2893808"/>
                <a:ext cx="95673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𝑅𝑎𝑛𝑘𝑠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nary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dirty="0"/>
                  <a:t>12</a:t>
                </a: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83E310D-A329-C54C-88EF-6595CFB4C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715" y="2893808"/>
                <a:ext cx="956737" cy="184666"/>
              </a:xfrm>
              <a:prstGeom prst="rect">
                <a:avLst/>
              </a:prstGeom>
              <a:blipFill>
                <a:blip r:embed="rId3"/>
                <a:stretch>
                  <a:fillRect l="-27273" t="-178571" r="-7792" b="-27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C3C298C-2C5F-EB47-8556-79604711F26F}"/>
                  </a:ext>
                </a:extLst>
              </p:cNvPr>
              <p:cNvSpPr txBox="1"/>
              <p:nvPr/>
            </p:nvSpPr>
            <p:spPr>
              <a:xfrm>
                <a:off x="5129833" y="2893802"/>
                <a:ext cx="95673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𝑅𝑎𝑛𝑘𝑠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nary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dirty="0"/>
                  <a:t>13</a:t>
                </a: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C3C298C-2C5F-EB47-8556-79604711F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33" y="2893802"/>
                <a:ext cx="956737" cy="184666"/>
              </a:xfrm>
              <a:prstGeom prst="rect">
                <a:avLst/>
              </a:prstGeom>
              <a:blipFill>
                <a:blip r:embed="rId4"/>
                <a:stretch>
                  <a:fillRect l="-28947" t="-178571" r="-7895" b="-27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1B69BE0-BBCE-BD40-816A-4D1E1BBD93B8}"/>
                  </a:ext>
                </a:extLst>
              </p:cNvPr>
              <p:cNvSpPr txBox="1"/>
              <p:nvPr/>
            </p:nvSpPr>
            <p:spPr>
              <a:xfrm>
                <a:off x="7181951" y="2893802"/>
                <a:ext cx="95673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𝑅𝑎𝑛𝑘𝑠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nary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dirty="0"/>
                  <a:t>14</a:t>
                </a: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1B69BE0-BBCE-BD40-816A-4D1E1BBD9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951" y="2893802"/>
                <a:ext cx="956737" cy="184666"/>
              </a:xfrm>
              <a:prstGeom prst="rect">
                <a:avLst/>
              </a:prstGeom>
              <a:blipFill>
                <a:blip r:embed="rId5"/>
                <a:stretch>
                  <a:fillRect l="-28947" t="-178571" r="-7895" b="-27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E1E056-3579-B44A-8E68-8A6A77AE7924}"/>
                  </a:ext>
                </a:extLst>
              </p:cNvPr>
              <p:cNvSpPr txBox="1"/>
              <p:nvPr/>
            </p:nvSpPr>
            <p:spPr>
              <a:xfrm>
                <a:off x="1035555" y="4614327"/>
                <a:ext cx="95673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𝑅𝑎𝑛𝑘𝑠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nary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dirty="0"/>
                  <a:t>10</a:t>
                </a: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E1E056-3579-B44A-8E68-8A6A77AE7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55" y="4614327"/>
                <a:ext cx="956737" cy="184666"/>
              </a:xfrm>
              <a:prstGeom prst="rect">
                <a:avLst/>
              </a:prstGeom>
              <a:blipFill>
                <a:blip r:embed="rId6"/>
                <a:stretch>
                  <a:fillRect l="-28947" t="-150000" r="-7895" b="-2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4825784-E576-154B-943C-DDC8003DC3E3}"/>
                  </a:ext>
                </a:extLst>
              </p:cNvPr>
              <p:cNvSpPr txBox="1"/>
              <p:nvPr/>
            </p:nvSpPr>
            <p:spPr>
              <a:xfrm>
                <a:off x="3077715" y="4614327"/>
                <a:ext cx="95673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𝑅𝑎𝑛𝑘𝑠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nary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dirty="0"/>
                  <a:t>12</a:t>
                </a: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4825784-E576-154B-943C-DDC8003DC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715" y="4614327"/>
                <a:ext cx="956737" cy="184666"/>
              </a:xfrm>
              <a:prstGeom prst="rect">
                <a:avLst/>
              </a:prstGeom>
              <a:blipFill>
                <a:blip r:embed="rId7"/>
                <a:stretch>
                  <a:fillRect l="-27273" t="-150000" r="-7792" b="-2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1A04367-5B0E-AC43-86A5-CE240D35C82E}"/>
                  </a:ext>
                </a:extLst>
              </p:cNvPr>
              <p:cNvSpPr txBox="1"/>
              <p:nvPr/>
            </p:nvSpPr>
            <p:spPr>
              <a:xfrm>
                <a:off x="1035555" y="6351478"/>
                <a:ext cx="95673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𝑅𝑎𝑛𝑘𝑠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nary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dirty="0"/>
                  <a:t>11</a:t>
                </a: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1A04367-5B0E-AC43-86A5-CE240D35C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55" y="6351478"/>
                <a:ext cx="956737" cy="184666"/>
              </a:xfrm>
              <a:prstGeom prst="rect">
                <a:avLst/>
              </a:prstGeom>
              <a:blipFill>
                <a:blip r:embed="rId8"/>
                <a:stretch>
                  <a:fillRect l="-28947" t="-150000" r="-7895" b="-2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48ADF28-22F8-FE47-90E7-3FA035CA5EAE}"/>
                  </a:ext>
                </a:extLst>
              </p:cNvPr>
              <p:cNvSpPr txBox="1"/>
              <p:nvPr/>
            </p:nvSpPr>
            <p:spPr>
              <a:xfrm>
                <a:off x="3077715" y="6351478"/>
                <a:ext cx="95673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𝑅𝑎𝑛𝑘𝑠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nary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dirty="0"/>
                  <a:t>11</a:t>
                </a: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48ADF28-22F8-FE47-90E7-3FA035CA5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715" y="6351478"/>
                <a:ext cx="956737" cy="184666"/>
              </a:xfrm>
              <a:prstGeom prst="rect">
                <a:avLst/>
              </a:prstGeom>
              <a:blipFill>
                <a:blip r:embed="rId9"/>
                <a:stretch>
                  <a:fillRect l="-27273" t="-150000" r="-7792" b="-2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0FC3C61-98C5-B24B-9796-EFC57C8F77F1}"/>
                  </a:ext>
                </a:extLst>
              </p:cNvPr>
              <p:cNvSpPr txBox="1"/>
              <p:nvPr/>
            </p:nvSpPr>
            <p:spPr>
              <a:xfrm>
                <a:off x="7116178" y="6351478"/>
                <a:ext cx="95673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𝑅𝑎𝑛𝑘𝑠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nary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dirty="0"/>
                  <a:t>12</a:t>
                </a: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0FC3C61-98C5-B24B-9796-EFC57C8F7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178" y="6351478"/>
                <a:ext cx="956737" cy="184666"/>
              </a:xfrm>
              <a:prstGeom prst="rect">
                <a:avLst/>
              </a:prstGeom>
              <a:blipFill>
                <a:blip r:embed="rId3"/>
                <a:stretch>
                  <a:fillRect l="-27273" t="-150000" r="-7792" b="-2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DFEFFED-FCB6-C44D-ABCD-308E154A6F66}"/>
                  </a:ext>
                </a:extLst>
              </p:cNvPr>
              <p:cNvSpPr txBox="1"/>
              <p:nvPr/>
            </p:nvSpPr>
            <p:spPr>
              <a:xfrm>
                <a:off x="5069749" y="4614327"/>
                <a:ext cx="95673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𝑅𝑎𝑛𝑘𝑠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nary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dirty="0"/>
                  <a:t>13</a:t>
                </a:r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DFEFFED-FCB6-C44D-ABCD-308E154A6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749" y="4614327"/>
                <a:ext cx="956737" cy="184666"/>
              </a:xfrm>
              <a:prstGeom prst="rect">
                <a:avLst/>
              </a:prstGeom>
              <a:blipFill>
                <a:blip r:embed="rId10"/>
                <a:stretch>
                  <a:fillRect l="-28571" t="-150000" r="-6494" b="-2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9D27B14-2936-CA45-85E8-0C50897798F7}"/>
                  </a:ext>
                </a:extLst>
              </p:cNvPr>
              <p:cNvSpPr txBox="1"/>
              <p:nvPr/>
            </p:nvSpPr>
            <p:spPr>
              <a:xfrm>
                <a:off x="7111199" y="4614327"/>
                <a:ext cx="95673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𝑅𝑎𝑛𝑘𝑠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nary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dirty="0"/>
                  <a:t>15</a:t>
                </a: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9D27B14-2936-CA45-85E8-0C5089779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199" y="4614327"/>
                <a:ext cx="956737" cy="184666"/>
              </a:xfrm>
              <a:prstGeom prst="rect">
                <a:avLst/>
              </a:prstGeom>
              <a:blipFill>
                <a:blip r:embed="rId11"/>
                <a:stretch>
                  <a:fillRect l="-28947" t="-150000" r="-7895" b="-2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17C4868-7D11-F241-8944-849AAFAFEC85}"/>
                  </a:ext>
                </a:extLst>
              </p:cNvPr>
              <p:cNvSpPr txBox="1"/>
              <p:nvPr/>
            </p:nvSpPr>
            <p:spPr>
              <a:xfrm>
                <a:off x="5109550" y="6351478"/>
                <a:ext cx="87818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𝑅𝑎𝑛𝑘𝑠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nary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dirty="0"/>
                  <a:t>9</a:t>
                </a: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17C4868-7D11-F241-8944-849AAFAFE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550" y="6351478"/>
                <a:ext cx="878189" cy="184666"/>
              </a:xfrm>
              <a:prstGeom prst="rect">
                <a:avLst/>
              </a:prstGeom>
              <a:blipFill>
                <a:blip r:embed="rId12"/>
                <a:stretch>
                  <a:fillRect l="-30000" t="-150000" r="-10000" b="-2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653E646F-548D-084C-8E93-E73E1E814F79}"/>
              </a:ext>
            </a:extLst>
          </p:cNvPr>
          <p:cNvSpPr/>
          <p:nvPr/>
        </p:nvSpPr>
        <p:spPr>
          <a:xfrm>
            <a:off x="487680" y="1460916"/>
            <a:ext cx="2001520" cy="16826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19EFCA2-827A-D849-94C3-01C9C2B0BDE6}"/>
              </a:ext>
            </a:extLst>
          </p:cNvPr>
          <p:cNvSpPr txBox="1"/>
          <p:nvPr/>
        </p:nvSpPr>
        <p:spPr>
          <a:xfrm>
            <a:off x="899663" y="1177387"/>
            <a:ext cx="1228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Observed</a:t>
            </a:r>
          </a:p>
        </p:txBody>
      </p:sp>
    </p:spTree>
    <p:extLst>
      <p:ext uri="{BB962C8B-B14F-4D97-AF65-F5344CB8AC3E}">
        <p14:creationId xmlns:p14="http://schemas.microsoft.com/office/powerpoint/2010/main" val="3115645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9C292-6683-8B41-A60F-4A9775DD0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" y="243206"/>
            <a:ext cx="881888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Estimation of the Distribution of the </a:t>
            </a:r>
            <a:br>
              <a:rPr lang="en-US" dirty="0"/>
            </a:br>
            <a:r>
              <a:rPr lang="en-US" dirty="0"/>
              <a:t>Rank Sum Statistic for </a:t>
            </a:r>
            <a:r>
              <a:rPr lang="en-US" dirty="0" err="1"/>
              <a:t>n</a:t>
            </a:r>
            <a:r>
              <a:rPr lang="en-US" sz="4000" baseline="-25000" dirty="0" err="1"/>
              <a:t>new</a:t>
            </a:r>
            <a:r>
              <a:rPr lang="en-US" dirty="0"/>
              <a:t> = 4 </a:t>
            </a:r>
            <a:r>
              <a:rPr lang="en-US" dirty="0" err="1"/>
              <a:t>n</a:t>
            </a:r>
            <a:r>
              <a:rPr lang="en-US" baseline="-25000" dirty="0" err="1"/>
              <a:t>trad</a:t>
            </a:r>
            <a:r>
              <a:rPr lang="en-US" dirty="0"/>
              <a:t> =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3C86CB-1494-794C-A0FE-6B18AEA57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425" y="1680845"/>
            <a:ext cx="3920996" cy="33337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59CD3AD-A14E-4E4C-8C37-110368F73C9C}"/>
              </a:ext>
            </a:extLst>
          </p:cNvPr>
          <p:cNvSpPr/>
          <p:nvPr/>
        </p:nvSpPr>
        <p:spPr>
          <a:xfrm>
            <a:off x="506225" y="4927916"/>
            <a:ext cx="856488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/>
              <a:t>RankSumT</a:t>
            </a:r>
            <a:r>
              <a:rPr lang="en-US" sz="1050" dirty="0"/>
              <a:t> = c(12,13,14,10,12,13,15,11,11,9,12)</a:t>
            </a:r>
          </a:p>
          <a:p>
            <a:r>
              <a:rPr lang="en-US" sz="1050" dirty="0"/>
              <a:t>RST = </a:t>
            </a:r>
            <a:r>
              <a:rPr lang="en-US" sz="1050" dirty="0" err="1"/>
              <a:t>data.frame</a:t>
            </a:r>
            <a:r>
              <a:rPr lang="en-US" sz="1050" dirty="0"/>
              <a:t>(</a:t>
            </a:r>
            <a:r>
              <a:rPr lang="en-US" sz="1050" dirty="0" err="1"/>
              <a:t>RankSum_T</a:t>
            </a:r>
            <a:r>
              <a:rPr lang="en-US" sz="1050" dirty="0"/>
              <a:t> = </a:t>
            </a:r>
            <a:r>
              <a:rPr lang="en-US" sz="1050" dirty="0" err="1"/>
              <a:t>RankSumT</a:t>
            </a:r>
            <a:r>
              <a:rPr lang="en-US" sz="1050" dirty="0"/>
              <a:t>)</a:t>
            </a:r>
          </a:p>
          <a:p>
            <a:r>
              <a:rPr lang="en-US" sz="1050" dirty="0"/>
              <a:t>RST %&gt;% </a:t>
            </a:r>
            <a:r>
              <a:rPr lang="en-US" sz="1050" dirty="0" err="1"/>
              <a:t>ggplot</a:t>
            </a:r>
            <a:r>
              <a:rPr lang="en-US" sz="1050" dirty="0"/>
              <a:t>(</a:t>
            </a:r>
            <a:r>
              <a:rPr lang="en-US" sz="1050" dirty="0" err="1"/>
              <a:t>aes</a:t>
            </a:r>
            <a:r>
              <a:rPr lang="en-US" sz="1050" dirty="0"/>
              <a:t>(x = </a:t>
            </a:r>
            <a:r>
              <a:rPr lang="en-US" sz="1050" dirty="0" err="1"/>
              <a:t>RankSum_T</a:t>
            </a:r>
            <a:r>
              <a:rPr lang="en-US" sz="1050" dirty="0"/>
              <a:t>)) + </a:t>
            </a:r>
            <a:r>
              <a:rPr lang="en-US" sz="1050" dirty="0" err="1"/>
              <a:t>geom_histogram</a:t>
            </a:r>
            <a:r>
              <a:rPr lang="en-US" sz="1050" dirty="0"/>
              <a:t>(bins = 8, fill = "blue") + </a:t>
            </a:r>
            <a:r>
              <a:rPr lang="en-US" sz="1050" dirty="0" err="1"/>
              <a:t>ggtitle</a:t>
            </a:r>
            <a:r>
              <a:rPr lang="en-US" sz="1050" dirty="0"/>
              <a:t>("</a:t>
            </a:r>
            <a:r>
              <a:rPr lang="en-US" sz="1050" dirty="0" err="1"/>
              <a:t>Estiamtiong</a:t>
            </a:r>
            <a:r>
              <a:rPr lang="en-US" sz="1050" dirty="0"/>
              <a:t> of </a:t>
            </a:r>
            <a:r>
              <a:rPr lang="en-US" sz="1050" dirty="0" err="1"/>
              <a:t>Distribuiton</a:t>
            </a:r>
            <a:r>
              <a:rPr lang="en-US" sz="1050" dirty="0"/>
              <a:t> of Rank Sum Statistic for n = 7")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47C294-A882-8A49-ADB1-07570EDDA519}"/>
              </a:ext>
            </a:extLst>
          </p:cNvPr>
          <p:cNvSpPr txBox="1"/>
          <p:nvPr/>
        </p:nvSpPr>
        <p:spPr>
          <a:xfrm>
            <a:off x="3004820" y="5634683"/>
            <a:ext cx="3134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pvalue</a:t>
            </a:r>
            <a:r>
              <a:rPr lang="en-US" dirty="0"/>
              <a:t> = 0 / 11 = .0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2C7858-BADA-3D41-A0B7-FAF300EFF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10" y="1620492"/>
            <a:ext cx="4749415" cy="31353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8FBB1D-B8D5-0943-9399-2D22A4F8C758}"/>
              </a:ext>
            </a:extLst>
          </p:cNvPr>
          <p:cNvSpPr txBox="1"/>
          <p:nvPr/>
        </p:nvSpPr>
        <p:spPr>
          <a:xfrm>
            <a:off x="-40390" y="6004015"/>
            <a:ext cx="9026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There is strong evidence to suggest that the median score of those that received the New method of training is different from those that received the Traditional method (</a:t>
            </a:r>
            <a:r>
              <a:rPr lang="en-US" sz="1600" dirty="0" err="1"/>
              <a:t>pvalue</a:t>
            </a:r>
            <a:r>
              <a:rPr lang="en-US" sz="1600" dirty="0"/>
              <a:t> = .0 from a simulation approximation of the ”exact” test.) </a:t>
            </a:r>
          </a:p>
        </p:txBody>
      </p:sp>
    </p:spTree>
    <p:extLst>
      <p:ext uri="{BB962C8B-B14F-4D97-AF65-F5344CB8AC3E}">
        <p14:creationId xmlns:p14="http://schemas.microsoft.com/office/powerpoint/2010/main" val="321639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BAC73-7B7E-F44A-AD50-A82659F2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A Better Estimation of the Distribution of the Rank Sum Statistic</a:t>
            </a:r>
            <a:br>
              <a:rPr lang="en-US" dirty="0"/>
            </a:br>
            <a:r>
              <a:rPr lang="en-US" dirty="0"/>
              <a:t>Simulations = 10000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AF9B28-50EF-CD41-AD34-6C93609A8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390" y="4919980"/>
            <a:ext cx="4914900" cy="1041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45193D-1FF5-D246-918A-8F40780E0A46}"/>
              </a:ext>
            </a:extLst>
          </p:cNvPr>
          <p:cNvSpPr txBox="1"/>
          <p:nvPr/>
        </p:nvSpPr>
        <p:spPr>
          <a:xfrm>
            <a:off x="36194" y="5957530"/>
            <a:ext cx="91890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There is not enough evidence to suggest that the median score of those that received the New method of training is different from those that received the Traditional method (</a:t>
            </a:r>
            <a:r>
              <a:rPr lang="en-US" dirty="0" err="1"/>
              <a:t>pvalue</a:t>
            </a:r>
            <a:r>
              <a:rPr lang="en-US" dirty="0"/>
              <a:t> = .0586 from the ”exact” test.)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94C2A6-2E12-3C40-893F-680E6F038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836" y="1810544"/>
            <a:ext cx="5511800" cy="30099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7BC9C58-C173-1C46-A1BE-9C5E7EAF1D01}"/>
              </a:ext>
            </a:extLst>
          </p:cNvPr>
          <p:cNvSpPr/>
          <p:nvPr/>
        </p:nvSpPr>
        <p:spPr>
          <a:xfrm>
            <a:off x="9454832" y="-527866"/>
            <a:ext cx="4572000" cy="768672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1050" dirty="0"/>
          </a:p>
          <a:p>
            <a:endParaRPr lang="en-US" sz="1050" dirty="0"/>
          </a:p>
          <a:p>
            <a:r>
              <a:rPr lang="en-US" sz="1050" dirty="0"/>
              <a:t># New vs Traditional  Go With NEW = 1</a:t>
            </a:r>
          </a:p>
          <a:p>
            <a:endParaRPr lang="en-US" sz="1050" dirty="0"/>
          </a:p>
          <a:p>
            <a:r>
              <a:rPr lang="en-US" sz="1050" dirty="0"/>
              <a:t># Rank Sum Distribution</a:t>
            </a:r>
          </a:p>
          <a:p>
            <a:endParaRPr lang="en-US" sz="1050" dirty="0"/>
          </a:p>
          <a:p>
            <a:endParaRPr lang="en-US" sz="1050" dirty="0"/>
          </a:p>
          <a:p>
            <a:r>
              <a:rPr lang="en-US" sz="1050" dirty="0" err="1"/>
              <a:t>NewTrad</a:t>
            </a:r>
            <a:r>
              <a:rPr lang="en-US" sz="1050" dirty="0"/>
              <a:t> = </a:t>
            </a:r>
            <a:r>
              <a:rPr lang="en-US" sz="1050" dirty="0" err="1"/>
              <a:t>data.frame</a:t>
            </a:r>
            <a:r>
              <a:rPr lang="en-US" sz="1050" dirty="0"/>
              <a:t>(Student = c("</a:t>
            </a:r>
            <a:r>
              <a:rPr lang="en-US" sz="1050" dirty="0" err="1"/>
              <a:t>Bob","Sue</a:t>
            </a:r>
            <a:r>
              <a:rPr lang="en-US" sz="1050" dirty="0"/>
              <a:t>", "</a:t>
            </a:r>
            <a:r>
              <a:rPr lang="en-US" sz="1050" dirty="0" err="1"/>
              <a:t>Fred","Jim","Pam","Tim","Zac</a:t>
            </a:r>
            <a:r>
              <a:rPr lang="en-US" sz="1050" dirty="0"/>
              <a:t>"))</a:t>
            </a:r>
          </a:p>
          <a:p>
            <a:r>
              <a:rPr lang="en-US" sz="1050" dirty="0" err="1"/>
              <a:t>NewTrad$Method</a:t>
            </a:r>
            <a:r>
              <a:rPr lang="en-US" sz="1050" dirty="0"/>
              <a:t> = c("T","T","N","T","N","N","N")</a:t>
            </a:r>
          </a:p>
          <a:p>
            <a:r>
              <a:rPr lang="en-US" sz="1050" dirty="0" err="1"/>
              <a:t>NewTrad$Score</a:t>
            </a:r>
            <a:r>
              <a:rPr lang="en-US" sz="1050" dirty="0"/>
              <a:t> = c(23,31,37,46,49,55,77)</a:t>
            </a:r>
          </a:p>
          <a:p>
            <a:endParaRPr lang="en-US" sz="1050" dirty="0"/>
          </a:p>
          <a:p>
            <a:r>
              <a:rPr lang="en-US" sz="1050" dirty="0"/>
              <a:t>simulations = 10000</a:t>
            </a:r>
          </a:p>
          <a:p>
            <a:r>
              <a:rPr lang="en-US" sz="1050" dirty="0" err="1"/>
              <a:t>RankSumHolder</a:t>
            </a:r>
            <a:r>
              <a:rPr lang="en-US" sz="1050" dirty="0"/>
              <a:t> = numeric(simulations)</a:t>
            </a:r>
          </a:p>
          <a:p>
            <a:r>
              <a:rPr lang="en-US" sz="1050" dirty="0"/>
              <a:t>ranks = c(1,2,3,4,5,6,7)</a:t>
            </a:r>
          </a:p>
          <a:p>
            <a:endParaRPr lang="en-US" sz="1050" dirty="0"/>
          </a:p>
          <a:p>
            <a:r>
              <a:rPr lang="en-US" sz="1050" dirty="0"/>
              <a:t>for(</a:t>
            </a:r>
            <a:r>
              <a:rPr lang="en-US" sz="1050" dirty="0" err="1"/>
              <a:t>i</a:t>
            </a:r>
            <a:r>
              <a:rPr lang="en-US" sz="1050" dirty="0"/>
              <a:t> in 1:simulations)</a:t>
            </a:r>
          </a:p>
          <a:p>
            <a:r>
              <a:rPr lang="en-US" sz="1050" dirty="0"/>
              <a:t>{</a:t>
            </a:r>
          </a:p>
          <a:p>
            <a:r>
              <a:rPr lang="en-US" sz="1050" dirty="0"/>
              <a:t>  </a:t>
            </a:r>
          </a:p>
          <a:p>
            <a:r>
              <a:rPr lang="en-US" sz="1050" dirty="0"/>
              <a:t>  #shuffle labels</a:t>
            </a:r>
          </a:p>
          <a:p>
            <a:r>
              <a:rPr lang="en-US" sz="1050" dirty="0"/>
              <a:t>  </a:t>
            </a:r>
            <a:r>
              <a:rPr lang="en-US" sz="1050" dirty="0" err="1"/>
              <a:t>relables</a:t>
            </a:r>
            <a:r>
              <a:rPr lang="en-US" sz="1050" dirty="0"/>
              <a:t>  = sample(c("</a:t>
            </a:r>
            <a:r>
              <a:rPr lang="en-US" sz="1050" dirty="0" err="1"/>
              <a:t>Trad","Trad","Trad</a:t>
            </a:r>
            <a:r>
              <a:rPr lang="en-US" sz="1050" dirty="0"/>
              <a:t>", "New", "New", "New", "New"),7)</a:t>
            </a:r>
          </a:p>
          <a:p>
            <a:r>
              <a:rPr lang="en-US" sz="1050" dirty="0"/>
              <a:t>  # Code New = 1 and Trad = 0</a:t>
            </a:r>
          </a:p>
          <a:p>
            <a:r>
              <a:rPr lang="en-US" sz="1050" dirty="0"/>
              <a:t>  </a:t>
            </a:r>
            <a:r>
              <a:rPr lang="en-US" sz="1050" dirty="0" err="1"/>
              <a:t>relablesNum</a:t>
            </a:r>
            <a:r>
              <a:rPr lang="en-US" sz="1050" dirty="0"/>
              <a:t> = </a:t>
            </a:r>
            <a:r>
              <a:rPr lang="en-US" sz="1050" dirty="0" err="1"/>
              <a:t>as.numeric</a:t>
            </a:r>
            <a:r>
              <a:rPr lang="en-US" sz="1050" dirty="0"/>
              <a:t>(</a:t>
            </a:r>
            <a:r>
              <a:rPr lang="en-US" sz="1050" dirty="0" err="1"/>
              <a:t>relables</a:t>
            </a:r>
            <a:r>
              <a:rPr lang="en-US" sz="1050" dirty="0"/>
              <a:t> == "Trad")</a:t>
            </a:r>
          </a:p>
          <a:p>
            <a:r>
              <a:rPr lang="en-US" sz="1050" dirty="0"/>
              <a:t>  # The above code will make a vector like (1,0,1,1,0,0,1)</a:t>
            </a:r>
          </a:p>
          <a:p>
            <a:r>
              <a:rPr lang="en-US" sz="1050" dirty="0"/>
              <a:t>  # </a:t>
            </a:r>
            <a:r>
              <a:rPr lang="en-US" sz="1050" dirty="0" err="1"/>
              <a:t>Mulitply</a:t>
            </a:r>
            <a:r>
              <a:rPr lang="en-US" sz="1050" dirty="0"/>
              <a:t> this vector times the rank vector: (1,2,3,4,5,6,7) and </a:t>
            </a:r>
          </a:p>
          <a:p>
            <a:r>
              <a:rPr lang="en-US" sz="1050" dirty="0"/>
              <a:t>  # you will be left with the ranks of the New. </a:t>
            </a:r>
          </a:p>
          <a:p>
            <a:r>
              <a:rPr lang="en-US" sz="1050" dirty="0"/>
              <a:t>  # The next line of code sums those ranks up. ... thus you have the sum of the ranks. </a:t>
            </a:r>
          </a:p>
          <a:p>
            <a:r>
              <a:rPr lang="en-US" sz="1050" dirty="0"/>
              <a:t>  </a:t>
            </a:r>
            <a:r>
              <a:rPr lang="en-US" sz="1050" dirty="0" err="1"/>
              <a:t>RankSumHolder</a:t>
            </a:r>
            <a:r>
              <a:rPr lang="en-US" sz="1050" dirty="0"/>
              <a:t>[</a:t>
            </a:r>
            <a:r>
              <a:rPr lang="en-US" sz="1050" dirty="0" err="1"/>
              <a:t>i</a:t>
            </a:r>
            <a:r>
              <a:rPr lang="en-US" sz="1050" dirty="0"/>
              <a:t>] = sum(</a:t>
            </a:r>
            <a:r>
              <a:rPr lang="en-US" sz="1050" dirty="0" err="1"/>
              <a:t>relablesNum</a:t>
            </a:r>
            <a:r>
              <a:rPr lang="en-US" sz="1050" dirty="0"/>
              <a:t>*ranks)</a:t>
            </a:r>
          </a:p>
          <a:p>
            <a:endParaRPr lang="en-US" sz="1050" dirty="0"/>
          </a:p>
          <a:p>
            <a:r>
              <a:rPr lang="en-US" sz="1050" dirty="0"/>
              <a:t>  # This code simply shoots out the first 5 </a:t>
            </a:r>
            <a:r>
              <a:rPr lang="en-US" sz="1050" dirty="0" err="1"/>
              <a:t>permutatons</a:t>
            </a:r>
            <a:r>
              <a:rPr lang="en-US" sz="1050" dirty="0"/>
              <a:t> and thus the first 5 sum of the ranks. </a:t>
            </a:r>
          </a:p>
          <a:p>
            <a:r>
              <a:rPr lang="en-US" sz="1050" dirty="0"/>
              <a:t>    if(</a:t>
            </a:r>
            <a:r>
              <a:rPr lang="en-US" sz="1050" dirty="0" err="1"/>
              <a:t>i</a:t>
            </a:r>
            <a:r>
              <a:rPr lang="en-US" sz="1050" dirty="0"/>
              <a:t> &lt; 6)</a:t>
            </a:r>
          </a:p>
          <a:p>
            <a:r>
              <a:rPr lang="en-US" sz="1050" dirty="0"/>
              <a:t>  {</a:t>
            </a:r>
          </a:p>
          <a:p>
            <a:r>
              <a:rPr lang="en-US" sz="1050" dirty="0"/>
              <a:t>    NewTrad2 = </a:t>
            </a:r>
            <a:r>
              <a:rPr lang="en-US" sz="1050" dirty="0" err="1"/>
              <a:t>NewTrad</a:t>
            </a:r>
            <a:endParaRPr lang="en-US" sz="1050" dirty="0"/>
          </a:p>
          <a:p>
            <a:r>
              <a:rPr lang="en-US" sz="1050" dirty="0"/>
              <a:t>    NewTrad2$Method = </a:t>
            </a:r>
            <a:r>
              <a:rPr lang="en-US" sz="1050" dirty="0" err="1"/>
              <a:t>relables</a:t>
            </a:r>
            <a:endParaRPr lang="en-US" sz="1050" dirty="0"/>
          </a:p>
          <a:p>
            <a:r>
              <a:rPr lang="en-US" sz="1050" dirty="0"/>
              <a:t>    print(NewTrad2)</a:t>
            </a:r>
          </a:p>
          <a:p>
            <a:r>
              <a:rPr lang="en-US" sz="1050" dirty="0"/>
              <a:t>    print(paste("Sum of Ranks: ",</a:t>
            </a:r>
            <a:r>
              <a:rPr lang="en-US" sz="1050" dirty="0" err="1"/>
              <a:t>RankSumHolder</a:t>
            </a:r>
            <a:r>
              <a:rPr lang="en-US" sz="1050" dirty="0"/>
              <a:t>[</a:t>
            </a:r>
            <a:r>
              <a:rPr lang="en-US" sz="1050" dirty="0" err="1"/>
              <a:t>i</a:t>
            </a:r>
            <a:r>
              <a:rPr lang="en-US" sz="1050" dirty="0"/>
              <a:t>]))</a:t>
            </a:r>
          </a:p>
          <a:p>
            <a:r>
              <a:rPr lang="en-US" sz="1050" dirty="0"/>
              <a:t>  }</a:t>
            </a:r>
          </a:p>
          <a:p>
            <a:r>
              <a:rPr lang="en-US" sz="1050" dirty="0"/>
              <a:t>  </a:t>
            </a:r>
          </a:p>
          <a:p>
            <a:r>
              <a:rPr lang="en-US" sz="1050" dirty="0"/>
              <a:t>}</a:t>
            </a:r>
          </a:p>
          <a:p>
            <a:endParaRPr lang="en-US" sz="1050" dirty="0"/>
          </a:p>
          <a:p>
            <a:r>
              <a:rPr lang="en-US" sz="1050" dirty="0"/>
              <a:t># This code creates the histograms of the sum of the ranks of the many simulated experiments under Ho</a:t>
            </a:r>
          </a:p>
          <a:p>
            <a:r>
              <a:rPr lang="en-US" sz="1050" dirty="0"/>
              <a:t>hist(</a:t>
            </a:r>
            <a:r>
              <a:rPr lang="en-US" sz="1050" dirty="0" err="1"/>
              <a:t>RankSumHolder</a:t>
            </a:r>
            <a:r>
              <a:rPr lang="en-US" sz="1050" dirty="0"/>
              <a:t>, col = "blue", main = "Estimation of the Distribution of the Rank Sum Statistic", </a:t>
            </a:r>
            <a:r>
              <a:rPr lang="en-US" sz="1050" dirty="0" err="1"/>
              <a:t>xlab</a:t>
            </a:r>
            <a:r>
              <a:rPr lang="en-US" sz="1050" dirty="0"/>
              <a:t> = "Sum of the Ranks per Experiment", breaks = 40)</a:t>
            </a:r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23445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4D186-E331-584C-BC98-2BCA5B497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with SAS </a:t>
            </a:r>
            <a:br>
              <a:rPr lang="en-US" dirty="0"/>
            </a:br>
            <a:r>
              <a:rPr lang="en-US" dirty="0"/>
              <a:t>proc npar1way and “Wilcoxon”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09F1EE-FCAF-8747-B3AB-AFFB19000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345" y="1755778"/>
            <a:ext cx="3127005" cy="4937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E98586-AA51-AD40-9F4F-34FB039D1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80" y="1620246"/>
            <a:ext cx="4058920" cy="35470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B88B7E-73B7-AC46-9B79-2EE9DC22157A}"/>
              </a:ext>
            </a:extLst>
          </p:cNvPr>
          <p:cNvSpPr txBox="1"/>
          <p:nvPr/>
        </p:nvSpPr>
        <p:spPr>
          <a:xfrm>
            <a:off x="111760" y="5167311"/>
            <a:ext cx="51917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not enough evidence to suggest that the median score of those that received the New method of training is different from those that received the Traditional method (</a:t>
            </a:r>
            <a:r>
              <a:rPr lang="en-US" dirty="0" err="1"/>
              <a:t>pvalue</a:t>
            </a:r>
            <a:r>
              <a:rPr lang="en-US" dirty="0"/>
              <a:t> = .0558 from the normal approximation of the rank sum test.)  </a:t>
            </a:r>
          </a:p>
        </p:txBody>
      </p:sp>
    </p:spTree>
    <p:extLst>
      <p:ext uri="{BB962C8B-B14F-4D97-AF65-F5344CB8AC3E}">
        <p14:creationId xmlns:p14="http://schemas.microsoft.com/office/powerpoint/2010/main" val="28924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7047-29D3-D544-B3D7-8994CEB79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Verifying the</a:t>
            </a:r>
            <a:br>
              <a:rPr lang="en-US" dirty="0"/>
            </a:br>
            <a:r>
              <a:rPr lang="en-US" dirty="0"/>
              <a:t>Normal Approximation by Hand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A40040-D6E2-9A44-9621-71F2DEEB7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399" y="1690689"/>
            <a:ext cx="3127005" cy="49377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EC2B82-82DB-CF43-B4F9-8A0B547AFF7F}"/>
                  </a:ext>
                </a:extLst>
              </p:cNvPr>
              <p:cNvSpPr txBox="1"/>
              <p:nvPr/>
            </p:nvSpPr>
            <p:spPr>
              <a:xfrm>
                <a:off x="789956" y="2106569"/>
                <a:ext cx="3460114" cy="16493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𝑟𝑒𝑠𝑝𝑒𝑐𝑡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=3:</m:t>
                      </m:r>
                    </m:oMath>
                  </m:oMathPara>
                </a14:m>
                <a:endParaRPr lang="en-US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𝑀𝑒𝑎𝑛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3∗4=12</m:t>
                      </m:r>
                    </m:oMath>
                  </m:oMathPara>
                </a14:m>
                <a:endParaRPr lang="en-US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2.16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7)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=2.83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EC2B82-82DB-CF43-B4F9-8A0B547AF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56" y="2106569"/>
                <a:ext cx="3460114" cy="1649362"/>
              </a:xfrm>
              <a:prstGeom prst="rect">
                <a:avLst/>
              </a:prstGeom>
              <a:blipFill>
                <a:blip r:embed="rId3"/>
                <a:stretch>
                  <a:fillRect l="-365" t="-763" r="-1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94FC78-1385-E045-9469-CA0977A0E3A2}"/>
                  </a:ext>
                </a:extLst>
              </p:cNvPr>
              <p:cNvSpPr txBox="1"/>
              <p:nvPr/>
            </p:nvSpPr>
            <p:spPr>
              <a:xfrm>
                <a:off x="78756" y="3748262"/>
                <a:ext cx="5665141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𝑟𝑒𝑠𝑝𝑒𝑐𝑡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=3:</m:t>
                      </m:r>
                    </m:oMath>
                  </m:oMathPara>
                </a14:m>
                <a:endParaRPr lang="en-US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𝑅𝑎𝑛𝑘𝑆𝑢𝑚𝑆𝑡𝑎𝑡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&lt;7.5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𝑀𝑒𝑡h𝑜𝑑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𝑚𝑎𝑘𝑒𝑠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𝑑𝑖𝑓𝑓𝑒𝑟𝑒𝑛𝑐𝑒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𝑅𝑎𝑛𝑘𝑆𝑢𝑚𝑆𝑡𝑎𝑡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&lt;7.5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=2.83)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=.055</m:t>
                    </m:r>
                  </m:oMath>
                </a14:m>
                <a:r>
                  <a:rPr lang="en-US" dirty="0"/>
                  <a:t>8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94FC78-1385-E045-9469-CA0977A0E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56" y="3748262"/>
                <a:ext cx="5665141" cy="1107996"/>
              </a:xfrm>
              <a:prstGeom prst="rect">
                <a:avLst/>
              </a:prstGeom>
              <a:blipFill>
                <a:blip r:embed="rId4"/>
                <a:stretch>
                  <a:fillRect t="-1136" r="-224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E06D373-3812-1B45-A255-3601A07DA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7990" y="4924682"/>
            <a:ext cx="2462080" cy="4729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956F13-026E-7E46-8FFC-38AB9A334429}"/>
              </a:ext>
            </a:extLst>
          </p:cNvPr>
          <p:cNvSpPr txBox="1"/>
          <p:nvPr/>
        </p:nvSpPr>
        <p:spPr>
          <a:xfrm>
            <a:off x="220996" y="5477807"/>
            <a:ext cx="51968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There is not enough evidence to suggest that the median score of those that received the New method of training is different from those that received the Traditional method (</a:t>
            </a:r>
            <a:r>
              <a:rPr lang="en-US" sz="1400" dirty="0" err="1"/>
              <a:t>pvalue</a:t>
            </a:r>
            <a:r>
              <a:rPr lang="en-US" sz="1400" dirty="0"/>
              <a:t> = .0558 from the normal approximation of the rank sum test.)  </a:t>
            </a:r>
          </a:p>
        </p:txBody>
      </p:sp>
    </p:spTree>
    <p:extLst>
      <p:ext uri="{BB962C8B-B14F-4D97-AF65-F5344CB8AC3E}">
        <p14:creationId xmlns:p14="http://schemas.microsoft.com/office/powerpoint/2010/main" val="380862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1822</TotalTime>
  <Words>1421</Words>
  <Application>Microsoft Macintosh PowerPoint</Application>
  <PresentationFormat>On-screen Show (4:3)</PresentationFormat>
  <Paragraphs>726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Office Theme</vt:lpstr>
      <vt:lpstr>The Rank Sum Test</vt:lpstr>
      <vt:lpstr>Example </vt:lpstr>
      <vt:lpstr>Ho: Method Does Not Effect Test Score</vt:lpstr>
      <vt:lpstr>Ho: Method Does Not Effect Test Score</vt:lpstr>
      <vt:lpstr>Estimation of the Distribution of the  Rank Sum Statistic for nnew = 4 ntrad = 3</vt:lpstr>
      <vt:lpstr>A Better Estimation of the Distribution of the Rank Sum Statistic Simulations = 10000</vt:lpstr>
      <vt:lpstr>Comparing with SAS  proc npar1way and “Wilcoxon”</vt:lpstr>
      <vt:lpstr>Verifying the Normal Approximation by Hand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Rank Sum Test</dc:title>
  <dc:creator>Microsoft Office User</dc:creator>
  <cp:lastModifiedBy>Microsoft Office User</cp:lastModifiedBy>
  <cp:revision>17</cp:revision>
  <dcterms:created xsi:type="dcterms:W3CDTF">2020-01-31T16:51:52Z</dcterms:created>
  <dcterms:modified xsi:type="dcterms:W3CDTF">2020-02-01T23:14:03Z</dcterms:modified>
</cp:coreProperties>
</file>